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3"/>
  </p:notesMasterIdLst>
  <p:sldIdLst>
    <p:sldId id="256" r:id="rId2"/>
    <p:sldId id="257" r:id="rId3"/>
    <p:sldId id="258" r:id="rId4"/>
    <p:sldId id="266"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85BFCB-9BA5-4177-AA45-BC93781B2488}" v="399" dt="2019-08-16T21:51:14.5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er Widen" userId="a5935c967f2dfd7b" providerId="LiveId" clId="{042F3606-74D6-48B6-87D5-806117AA1026}"/>
  </pc:docChgLst>
  <pc:docChgLst>
    <pc:chgData name="Pher Widen" userId="a5935c967f2dfd7b" providerId="LiveId" clId="{FB85BFCB-9BA5-4177-AA45-BC93781B2488}"/>
    <pc:docChg chg="custSel modSld">
      <pc:chgData name="Pher Widen" userId="a5935c967f2dfd7b" providerId="LiveId" clId="{FB85BFCB-9BA5-4177-AA45-BC93781B2488}" dt="2019-08-14T12:46:14.436" v="411" actId="27636"/>
      <pc:docMkLst>
        <pc:docMk/>
      </pc:docMkLst>
      <pc:sldChg chg="modSp modAnim">
        <pc:chgData name="Pher Widen" userId="a5935c967f2dfd7b" providerId="LiveId" clId="{FB85BFCB-9BA5-4177-AA45-BC93781B2488}" dt="2019-08-14T12:34:31.046" v="92" actId="20577"/>
        <pc:sldMkLst>
          <pc:docMk/>
          <pc:sldMk cId="791171969" sldId="257"/>
        </pc:sldMkLst>
        <pc:spChg chg="mod">
          <ac:chgData name="Pher Widen" userId="a5935c967f2dfd7b" providerId="LiveId" clId="{FB85BFCB-9BA5-4177-AA45-BC93781B2488}" dt="2019-08-14T12:34:31.046" v="92" actId="20577"/>
          <ac:spMkLst>
            <pc:docMk/>
            <pc:sldMk cId="791171969" sldId="257"/>
            <ac:spMk id="3" creationId="{00000000-0000-0000-0000-000000000000}"/>
          </ac:spMkLst>
        </pc:spChg>
      </pc:sldChg>
      <pc:sldChg chg="modSp modAnim">
        <pc:chgData name="Pher Widen" userId="a5935c967f2dfd7b" providerId="LiveId" clId="{FB85BFCB-9BA5-4177-AA45-BC93781B2488}" dt="2019-08-14T12:46:14.436" v="411" actId="27636"/>
        <pc:sldMkLst>
          <pc:docMk/>
          <pc:sldMk cId="4228874291" sldId="260"/>
        </pc:sldMkLst>
        <pc:spChg chg="mod">
          <ac:chgData name="Pher Widen" userId="a5935c967f2dfd7b" providerId="LiveId" clId="{FB85BFCB-9BA5-4177-AA45-BC93781B2488}" dt="2019-08-14T12:46:14.436" v="411" actId="27636"/>
          <ac:spMkLst>
            <pc:docMk/>
            <pc:sldMk cId="4228874291" sldId="260"/>
            <ac:spMk id="5" creationId="{00000000-0000-0000-0000-000000000000}"/>
          </ac:spMkLst>
        </pc:spChg>
      </pc:sldChg>
      <pc:sldChg chg="modSp modAnim">
        <pc:chgData name="Pher Widen" userId="a5935c967f2dfd7b" providerId="LiveId" clId="{FB85BFCB-9BA5-4177-AA45-BC93781B2488}" dt="2019-08-14T12:45:16.743" v="402" actId="27636"/>
        <pc:sldMkLst>
          <pc:docMk/>
          <pc:sldMk cId="1503696283" sldId="263"/>
        </pc:sldMkLst>
        <pc:spChg chg="mod">
          <ac:chgData name="Pher Widen" userId="a5935c967f2dfd7b" providerId="LiveId" clId="{FB85BFCB-9BA5-4177-AA45-BC93781B2488}" dt="2019-08-14T12:45:16.743" v="402" actId="27636"/>
          <ac:spMkLst>
            <pc:docMk/>
            <pc:sldMk cId="1503696283" sldId="263"/>
            <ac:spMk id="5" creationId="{00000000-0000-0000-0000-000000000000}"/>
          </ac:spMkLst>
        </pc:spChg>
      </pc:sldChg>
      <pc:sldChg chg="modSp">
        <pc:chgData name="Pher Widen" userId="a5935c967f2dfd7b" providerId="LiveId" clId="{FB85BFCB-9BA5-4177-AA45-BC93781B2488}" dt="2019-08-14T12:43:56.449" v="400" actId="313"/>
        <pc:sldMkLst>
          <pc:docMk/>
          <pc:sldMk cId="446138020" sldId="265"/>
        </pc:sldMkLst>
        <pc:spChg chg="mod">
          <ac:chgData name="Pher Widen" userId="a5935c967f2dfd7b" providerId="LiveId" clId="{FB85BFCB-9BA5-4177-AA45-BC93781B2488}" dt="2019-08-14T12:43:56.449" v="400" actId="313"/>
          <ac:spMkLst>
            <pc:docMk/>
            <pc:sldMk cId="446138020" sldId="265"/>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C95D7E-1478-4260-8691-E3563EFFE942}" type="datetimeFigureOut">
              <a:rPr lang="sv-SE" smtClean="0"/>
              <a:t>2019-08-16</a:t>
            </a:fld>
            <a:endParaRPr lang="sv-SE"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7EE758-8E4E-4F3E-BAA4-1225ED33B51A}" type="slidenum">
              <a:rPr lang="sv-SE" smtClean="0"/>
              <a:t>‹#›</a:t>
            </a:fld>
            <a:endParaRPr lang="sv-SE" dirty="0"/>
          </a:p>
        </p:txBody>
      </p:sp>
    </p:spTree>
    <p:extLst>
      <p:ext uri="{BB962C8B-B14F-4D97-AF65-F5344CB8AC3E}">
        <p14:creationId xmlns:p14="http://schemas.microsoft.com/office/powerpoint/2010/main" val="1894627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sv-SE"/>
              <a:t>Klicka här för att ändra mall för rubrikformat</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92A3875A-B929-4ABB-96D8-AC32BD2070A6}" type="datetime1">
              <a:rPr lang="sv-SE" smtClean="0"/>
              <a:t>2019-08-16</a:t>
            </a:fld>
            <a:endParaRPr lang="sv-SE" dirty="0"/>
          </a:p>
        </p:txBody>
      </p:sp>
      <p:sp>
        <p:nvSpPr>
          <p:cNvPr id="5" name="Footer Placeholder 4"/>
          <p:cNvSpPr>
            <a:spLocks noGrp="1"/>
          </p:cNvSpPr>
          <p:nvPr>
            <p:ph type="ftr" sz="quarter" idx="11"/>
          </p:nvPr>
        </p:nvSpPr>
        <p:spPr/>
        <p:txBody>
          <a:bodyPr/>
          <a:lstStyle/>
          <a:p>
            <a:r>
              <a:rPr lang="sv-SE"/>
              <a:t>prw Liu 2019</a:t>
            </a:r>
            <a:endParaRPr lang="sv-SE" dirty="0"/>
          </a:p>
        </p:txBody>
      </p:sp>
      <p:sp>
        <p:nvSpPr>
          <p:cNvPr id="6" name="Slide Number Placeholder 5"/>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1459913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FE388A77-8482-4E3C-B4BD-0EBD19F1D714}" type="datetime1">
              <a:rPr lang="sv-SE" smtClean="0"/>
              <a:t>2019-08-16</a:t>
            </a:fld>
            <a:endParaRPr lang="sv-SE" dirty="0"/>
          </a:p>
        </p:txBody>
      </p:sp>
      <p:sp>
        <p:nvSpPr>
          <p:cNvPr id="6" name="Footer Placeholder 5"/>
          <p:cNvSpPr>
            <a:spLocks noGrp="1"/>
          </p:cNvSpPr>
          <p:nvPr>
            <p:ph type="ftr" sz="quarter" idx="11"/>
          </p:nvPr>
        </p:nvSpPr>
        <p:spPr/>
        <p:txBody>
          <a:bodyPr/>
          <a:lstStyle/>
          <a:p>
            <a:r>
              <a:rPr lang="sv-SE"/>
              <a:t>prw Liu 2019</a:t>
            </a:r>
            <a:endParaRPr lang="sv-SE" dirty="0"/>
          </a:p>
        </p:txBody>
      </p:sp>
      <p:sp>
        <p:nvSpPr>
          <p:cNvPr id="7" name="Slide Number Placeholder 6"/>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1763717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986EB189-CA59-405B-84AC-ED2566DA76B8}" type="datetime1">
              <a:rPr lang="sv-SE" smtClean="0"/>
              <a:t>2019-08-16</a:t>
            </a:fld>
            <a:endParaRPr lang="sv-SE" dirty="0"/>
          </a:p>
        </p:txBody>
      </p:sp>
      <p:sp>
        <p:nvSpPr>
          <p:cNvPr id="6" name="Footer Placeholder 5"/>
          <p:cNvSpPr>
            <a:spLocks noGrp="1"/>
          </p:cNvSpPr>
          <p:nvPr>
            <p:ph type="ftr" sz="quarter" idx="11"/>
          </p:nvPr>
        </p:nvSpPr>
        <p:spPr/>
        <p:txBody>
          <a:bodyPr/>
          <a:lstStyle/>
          <a:p>
            <a:r>
              <a:rPr lang="sv-SE"/>
              <a:t>prw Liu 2019</a:t>
            </a:r>
            <a:endParaRPr lang="sv-SE" dirty="0"/>
          </a:p>
        </p:txBody>
      </p:sp>
      <p:sp>
        <p:nvSpPr>
          <p:cNvPr id="7" name="Slide Number Placeholder 6"/>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84786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sv-SE"/>
              <a:t>Klicka här för att ändra mall för rubrikformat</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A183D71-E54C-4434-BC2A-B3D586FB74EF}" type="datetime1">
              <a:rPr lang="sv-SE" smtClean="0"/>
              <a:t>2019-08-16</a:t>
            </a:fld>
            <a:endParaRPr lang="sv-SE" dirty="0"/>
          </a:p>
        </p:txBody>
      </p:sp>
      <p:sp>
        <p:nvSpPr>
          <p:cNvPr id="6" name="Footer Placeholder 5"/>
          <p:cNvSpPr>
            <a:spLocks noGrp="1"/>
          </p:cNvSpPr>
          <p:nvPr>
            <p:ph type="ftr" sz="quarter" idx="11"/>
          </p:nvPr>
        </p:nvSpPr>
        <p:spPr/>
        <p:txBody>
          <a:bodyPr/>
          <a:lstStyle/>
          <a:p>
            <a:r>
              <a:rPr lang="sv-SE"/>
              <a:t>prw Liu 2019</a:t>
            </a:r>
            <a:endParaRPr lang="sv-SE" dirty="0"/>
          </a:p>
        </p:txBody>
      </p:sp>
      <p:sp>
        <p:nvSpPr>
          <p:cNvPr id="7" name="Slide Number Placeholder 6"/>
          <p:cNvSpPr>
            <a:spLocks noGrp="1"/>
          </p:cNvSpPr>
          <p:nvPr>
            <p:ph type="sldNum" sz="quarter" idx="12"/>
          </p:nvPr>
        </p:nvSpPr>
        <p:spPr/>
        <p:txBody>
          <a:bodyPr/>
          <a:lstStyle/>
          <a:p>
            <a:fld id="{A697A113-7F65-4C71-BFE3-4C052D81A439}" type="slidenum">
              <a:rPr lang="sv-SE" smtClean="0"/>
              <a:t>‹#›</a:t>
            </a:fld>
            <a:endParaRPr lang="sv-SE" dirty="0"/>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43384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7493EAB-3F6B-4C7E-BD37-63C3C5873AC0}" type="datetime1">
              <a:rPr lang="sv-SE" smtClean="0"/>
              <a:t>2019-08-16</a:t>
            </a:fld>
            <a:endParaRPr lang="sv-SE" dirty="0"/>
          </a:p>
        </p:txBody>
      </p:sp>
      <p:sp>
        <p:nvSpPr>
          <p:cNvPr id="6" name="Footer Placeholder 5"/>
          <p:cNvSpPr>
            <a:spLocks noGrp="1"/>
          </p:cNvSpPr>
          <p:nvPr>
            <p:ph type="ftr" sz="quarter" idx="11"/>
          </p:nvPr>
        </p:nvSpPr>
        <p:spPr/>
        <p:txBody>
          <a:bodyPr/>
          <a:lstStyle/>
          <a:p>
            <a:r>
              <a:rPr lang="sv-SE"/>
              <a:t>prw Liu 2019</a:t>
            </a:r>
            <a:endParaRPr lang="sv-SE" dirty="0"/>
          </a:p>
        </p:txBody>
      </p:sp>
      <p:sp>
        <p:nvSpPr>
          <p:cNvPr id="7" name="Slide Number Placeholder 6"/>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1041666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sv-SE"/>
              <a:t>Klicka här för att ändra mall för rubrikformat</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3" name="Date Placeholder 2"/>
          <p:cNvSpPr>
            <a:spLocks noGrp="1"/>
          </p:cNvSpPr>
          <p:nvPr>
            <p:ph type="dt" sz="half" idx="10"/>
          </p:nvPr>
        </p:nvSpPr>
        <p:spPr/>
        <p:txBody>
          <a:bodyPr/>
          <a:lstStyle/>
          <a:p>
            <a:fld id="{35A09437-34E1-4DB1-97E3-DF93A07EFD7E}" type="datetime1">
              <a:rPr lang="sv-SE" smtClean="0"/>
              <a:t>2019-08-16</a:t>
            </a:fld>
            <a:endParaRPr lang="sv-SE" dirty="0"/>
          </a:p>
        </p:txBody>
      </p:sp>
      <p:sp>
        <p:nvSpPr>
          <p:cNvPr id="4" name="Footer Placeholder 3"/>
          <p:cNvSpPr>
            <a:spLocks noGrp="1"/>
          </p:cNvSpPr>
          <p:nvPr>
            <p:ph type="ftr" sz="quarter" idx="11"/>
          </p:nvPr>
        </p:nvSpPr>
        <p:spPr/>
        <p:txBody>
          <a:bodyPr/>
          <a:lstStyle/>
          <a:p>
            <a:r>
              <a:rPr lang="sv-SE"/>
              <a:t>prw Liu 2019</a:t>
            </a:r>
            <a:endParaRPr lang="sv-SE" dirty="0"/>
          </a:p>
        </p:txBody>
      </p:sp>
      <p:sp>
        <p:nvSpPr>
          <p:cNvPr id="5" name="Slide Number Placeholder 4"/>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4019865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sv-SE"/>
              <a:t>Klicka här för att ändra mall för rubrikformat</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3" name="Date Placeholder 2"/>
          <p:cNvSpPr>
            <a:spLocks noGrp="1"/>
          </p:cNvSpPr>
          <p:nvPr>
            <p:ph type="dt" sz="half" idx="10"/>
          </p:nvPr>
        </p:nvSpPr>
        <p:spPr/>
        <p:txBody>
          <a:bodyPr/>
          <a:lstStyle/>
          <a:p>
            <a:fld id="{0AC241B1-9737-44C5-85EB-19C303C7AD4C}" type="datetime1">
              <a:rPr lang="sv-SE" smtClean="0"/>
              <a:t>2019-08-16</a:t>
            </a:fld>
            <a:endParaRPr lang="sv-SE" dirty="0"/>
          </a:p>
        </p:txBody>
      </p:sp>
      <p:sp>
        <p:nvSpPr>
          <p:cNvPr id="4" name="Footer Placeholder 3"/>
          <p:cNvSpPr>
            <a:spLocks noGrp="1"/>
          </p:cNvSpPr>
          <p:nvPr>
            <p:ph type="ftr" sz="quarter" idx="11"/>
          </p:nvPr>
        </p:nvSpPr>
        <p:spPr/>
        <p:txBody>
          <a:bodyPr/>
          <a:lstStyle/>
          <a:p>
            <a:r>
              <a:rPr lang="sv-SE"/>
              <a:t>prw Liu 2019</a:t>
            </a:r>
            <a:endParaRPr lang="sv-SE" dirty="0"/>
          </a:p>
        </p:txBody>
      </p:sp>
      <p:sp>
        <p:nvSpPr>
          <p:cNvPr id="5" name="Slide Number Placeholder 4"/>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868938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sv-SE"/>
              <a:t>Klicka här för att ändra mall för rubrikformat</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31FEEB7-2FE3-420D-8456-A1CB676A88E8}" type="datetime1">
              <a:rPr lang="sv-SE" smtClean="0"/>
              <a:t>2019-08-16</a:t>
            </a:fld>
            <a:endParaRPr lang="sv-SE" dirty="0"/>
          </a:p>
        </p:txBody>
      </p:sp>
      <p:sp>
        <p:nvSpPr>
          <p:cNvPr id="5" name="Footer Placeholder 4"/>
          <p:cNvSpPr>
            <a:spLocks noGrp="1"/>
          </p:cNvSpPr>
          <p:nvPr>
            <p:ph type="ftr" sz="quarter" idx="11"/>
          </p:nvPr>
        </p:nvSpPr>
        <p:spPr/>
        <p:txBody>
          <a:bodyPr/>
          <a:lstStyle/>
          <a:p>
            <a:r>
              <a:rPr lang="sv-SE"/>
              <a:t>prw Liu 2019</a:t>
            </a:r>
            <a:endParaRPr lang="sv-SE" dirty="0"/>
          </a:p>
        </p:txBody>
      </p:sp>
      <p:sp>
        <p:nvSpPr>
          <p:cNvPr id="6" name="Slide Number Placeholder 5"/>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6503465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sv-SE"/>
              <a:t>Klicka här för att ändra mall för rubrikformat</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6A9E9CA-BC19-46D5-933F-94CC46E707D6}" type="datetime1">
              <a:rPr lang="sv-SE" smtClean="0"/>
              <a:t>2019-08-16</a:t>
            </a:fld>
            <a:endParaRPr lang="sv-SE" dirty="0"/>
          </a:p>
        </p:txBody>
      </p:sp>
      <p:sp>
        <p:nvSpPr>
          <p:cNvPr id="5" name="Footer Placeholder 4"/>
          <p:cNvSpPr>
            <a:spLocks noGrp="1"/>
          </p:cNvSpPr>
          <p:nvPr>
            <p:ph type="ftr" sz="quarter" idx="11"/>
          </p:nvPr>
        </p:nvSpPr>
        <p:spPr/>
        <p:txBody>
          <a:bodyPr/>
          <a:lstStyle/>
          <a:p>
            <a:r>
              <a:rPr lang="sv-SE"/>
              <a:t>prw Liu 2019</a:t>
            </a:r>
            <a:endParaRPr lang="sv-SE" dirty="0"/>
          </a:p>
        </p:txBody>
      </p:sp>
      <p:sp>
        <p:nvSpPr>
          <p:cNvPr id="6" name="Slide Number Placeholder 5"/>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42376241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Rubrik och innehåll">
    <p:bg>
      <p:bgRef idx="1001">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solidFill>
                  <a:schemeClr val="accent3">
                    <a:shade val="75000"/>
                  </a:schemeClr>
                </a:solidFill>
              </a:defRPr>
            </a:lvl1pPr>
          </a:lstStyle>
          <a:p>
            <a:r>
              <a:rPr kumimoji="0" lang="sv-SE"/>
              <a:t>Klicka här för att ändra format</a:t>
            </a:r>
            <a:endParaRPr kumimoji="0" lang="en-US"/>
          </a:p>
        </p:txBody>
      </p:sp>
      <p:sp>
        <p:nvSpPr>
          <p:cNvPr id="4" name="Platshållare för datum 3"/>
          <p:cNvSpPr>
            <a:spLocks noGrp="1"/>
          </p:cNvSpPr>
          <p:nvPr>
            <p:ph type="dt" sz="half" idx="10"/>
          </p:nvPr>
        </p:nvSpPr>
        <p:spPr/>
        <p:txBody>
          <a:bodyPr/>
          <a:lstStyle/>
          <a:p>
            <a:fld id="{1C9827FC-31E4-4516-BB72-07A2D8E06309}" type="datetime1">
              <a:rPr lang="sv-SE" smtClean="0"/>
              <a:t>2019-08-16</a:t>
            </a:fld>
            <a:endParaRPr lang="sv-SE" dirty="0"/>
          </a:p>
        </p:txBody>
      </p:sp>
      <p:sp>
        <p:nvSpPr>
          <p:cNvPr id="5" name="Platshållare för sidfot 4"/>
          <p:cNvSpPr>
            <a:spLocks noGrp="1"/>
          </p:cNvSpPr>
          <p:nvPr>
            <p:ph type="ftr" sz="quarter" idx="11"/>
          </p:nvPr>
        </p:nvSpPr>
        <p:spPr/>
        <p:txBody>
          <a:bodyPr/>
          <a:lstStyle/>
          <a:p>
            <a:r>
              <a:rPr lang="sv-SE"/>
              <a:t>prw Liu 2019</a:t>
            </a:r>
            <a:endParaRPr lang="sv-SE" dirty="0"/>
          </a:p>
        </p:txBody>
      </p:sp>
      <p:sp>
        <p:nvSpPr>
          <p:cNvPr id="6" name="Platshållare för bildnummer 5"/>
          <p:cNvSpPr>
            <a:spLocks noGrp="1"/>
          </p:cNvSpPr>
          <p:nvPr>
            <p:ph type="sldNum" sz="quarter" idx="12"/>
          </p:nvPr>
        </p:nvSpPr>
        <p:spPr>
          <a:xfrm>
            <a:off x="4361688" y="1026372"/>
            <a:ext cx="457200" cy="441325"/>
          </a:xfrm>
        </p:spPr>
        <p:txBody>
          <a:bodyPr/>
          <a:lstStyle/>
          <a:p>
            <a:fld id="{A697A113-7F65-4C71-BFE3-4C052D81A439}" type="slidenum">
              <a:rPr lang="sv-SE" smtClean="0"/>
              <a:t>‹#›</a:t>
            </a:fld>
            <a:endParaRPr lang="sv-SE" dirty="0"/>
          </a:p>
        </p:txBody>
      </p:sp>
      <p:sp>
        <p:nvSpPr>
          <p:cNvPr id="8" name="Platshållare för innehåll 7"/>
          <p:cNvSpPr>
            <a:spLocks noGrp="1"/>
          </p:cNvSpPr>
          <p:nvPr>
            <p:ph sz="quarter" idx="1"/>
          </p:nvPr>
        </p:nvSpPr>
        <p:spPr>
          <a:xfrm>
            <a:off x="301752" y="1527048"/>
            <a:ext cx="8503920" cy="4572000"/>
          </a:xfrm>
        </p:spPr>
        <p:txBody>
          <a:body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Tree>
    <p:extLst>
      <p:ext uri="{BB962C8B-B14F-4D97-AF65-F5344CB8AC3E}">
        <p14:creationId xmlns:p14="http://schemas.microsoft.com/office/powerpoint/2010/main" val="85943935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sv-SE"/>
              <a:t>Klicka här för att ändra mall för rubrikformat</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CD49428-C84C-41D8-9B39-3899CBE42FCC}" type="datetime1">
              <a:rPr lang="sv-SE" smtClean="0"/>
              <a:t>2019-08-16</a:t>
            </a:fld>
            <a:endParaRPr lang="sv-SE" dirty="0"/>
          </a:p>
        </p:txBody>
      </p:sp>
      <p:sp>
        <p:nvSpPr>
          <p:cNvPr id="5" name="Footer Placeholder 4"/>
          <p:cNvSpPr>
            <a:spLocks noGrp="1"/>
          </p:cNvSpPr>
          <p:nvPr>
            <p:ph type="ftr" sz="quarter" idx="11"/>
          </p:nvPr>
        </p:nvSpPr>
        <p:spPr/>
        <p:txBody>
          <a:bodyPr/>
          <a:lstStyle/>
          <a:p>
            <a:r>
              <a:rPr lang="sv-SE"/>
              <a:t>prw Liu 2019</a:t>
            </a:r>
            <a:endParaRPr lang="sv-SE" dirty="0"/>
          </a:p>
        </p:txBody>
      </p:sp>
      <p:sp>
        <p:nvSpPr>
          <p:cNvPr id="6" name="Slide Number Placeholder 5"/>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123328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D671BA5-9A4F-46AE-A7AD-88E99E24A88E}" type="datetime1">
              <a:rPr lang="sv-SE" smtClean="0"/>
              <a:t>2019-08-16</a:t>
            </a:fld>
            <a:endParaRPr lang="sv-SE" dirty="0"/>
          </a:p>
        </p:txBody>
      </p:sp>
      <p:sp>
        <p:nvSpPr>
          <p:cNvPr id="5" name="Footer Placeholder 4"/>
          <p:cNvSpPr>
            <a:spLocks noGrp="1"/>
          </p:cNvSpPr>
          <p:nvPr>
            <p:ph type="ftr" sz="quarter" idx="11"/>
          </p:nvPr>
        </p:nvSpPr>
        <p:spPr/>
        <p:txBody>
          <a:bodyPr/>
          <a:lstStyle/>
          <a:p>
            <a:r>
              <a:rPr lang="sv-SE"/>
              <a:t>prw Liu 2019</a:t>
            </a:r>
            <a:endParaRPr lang="sv-SE" dirty="0"/>
          </a:p>
        </p:txBody>
      </p:sp>
      <p:sp>
        <p:nvSpPr>
          <p:cNvPr id="6" name="Slide Number Placeholder 5"/>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3633492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sv-SE"/>
              <a:t>Klicka här för att ändra mall för rubrikformat</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102A2C4F-C28C-4AF1-BE77-835D06F2E1CF}" type="datetime1">
              <a:rPr lang="sv-SE" smtClean="0"/>
              <a:t>2019-08-16</a:t>
            </a:fld>
            <a:endParaRPr lang="sv-SE" dirty="0"/>
          </a:p>
        </p:txBody>
      </p:sp>
      <p:sp>
        <p:nvSpPr>
          <p:cNvPr id="6" name="Footer Placeholder 5"/>
          <p:cNvSpPr>
            <a:spLocks noGrp="1"/>
          </p:cNvSpPr>
          <p:nvPr>
            <p:ph type="ftr" sz="quarter" idx="11"/>
          </p:nvPr>
        </p:nvSpPr>
        <p:spPr/>
        <p:txBody>
          <a:bodyPr/>
          <a:lstStyle/>
          <a:p>
            <a:r>
              <a:rPr lang="sv-SE"/>
              <a:t>prw Liu 2019</a:t>
            </a:r>
            <a:endParaRPr lang="sv-SE" dirty="0"/>
          </a:p>
        </p:txBody>
      </p:sp>
      <p:sp>
        <p:nvSpPr>
          <p:cNvPr id="7" name="Slide Number Placeholder 6"/>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1699423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2" name="Content Placeholder 3"/>
          <p:cNvSpPr>
            <a:spLocks noGrp="1"/>
          </p:cNvSpPr>
          <p:nvPr>
            <p:ph sz="quarter" idx="13"/>
          </p:nvPr>
        </p:nvSpPr>
        <p:spPr>
          <a:xfrm>
            <a:off x="685331" y="3051013"/>
            <a:ext cx="3829520" cy="27401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3" name="Content Placeholder 5"/>
          <p:cNvSpPr>
            <a:spLocks noGrp="1"/>
          </p:cNvSpPr>
          <p:nvPr>
            <p:ph sz="quarter" idx="14"/>
          </p:nvPr>
        </p:nvSpPr>
        <p:spPr>
          <a:xfrm>
            <a:off x="4629150" y="3051013"/>
            <a:ext cx="3829051" cy="27401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F62E4A1-E6CC-4204-9AF3-CE202ABA578F}" type="datetime1">
              <a:rPr lang="sv-SE" smtClean="0"/>
              <a:t>2019-08-16</a:t>
            </a:fld>
            <a:endParaRPr lang="sv-SE" dirty="0"/>
          </a:p>
        </p:txBody>
      </p:sp>
      <p:sp>
        <p:nvSpPr>
          <p:cNvPr id="8" name="Footer Placeholder 7"/>
          <p:cNvSpPr>
            <a:spLocks noGrp="1"/>
          </p:cNvSpPr>
          <p:nvPr>
            <p:ph type="ftr" sz="quarter" idx="11"/>
          </p:nvPr>
        </p:nvSpPr>
        <p:spPr/>
        <p:txBody>
          <a:bodyPr/>
          <a:lstStyle/>
          <a:p>
            <a:r>
              <a:rPr lang="sv-SE"/>
              <a:t>prw Liu 2019</a:t>
            </a:r>
            <a:endParaRPr lang="sv-SE" dirty="0"/>
          </a:p>
        </p:txBody>
      </p:sp>
      <p:sp>
        <p:nvSpPr>
          <p:cNvPr id="9" name="Slide Number Placeholder 8"/>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1143470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BB5CE85F-D152-4A12-9877-53EF349234DF}" type="datetime1">
              <a:rPr lang="sv-SE" smtClean="0"/>
              <a:t>2019-08-16</a:t>
            </a:fld>
            <a:endParaRPr lang="sv-SE" dirty="0"/>
          </a:p>
        </p:txBody>
      </p:sp>
      <p:sp>
        <p:nvSpPr>
          <p:cNvPr id="4" name="Footer Placeholder 3"/>
          <p:cNvSpPr>
            <a:spLocks noGrp="1"/>
          </p:cNvSpPr>
          <p:nvPr>
            <p:ph type="ftr" sz="quarter" idx="11"/>
          </p:nvPr>
        </p:nvSpPr>
        <p:spPr/>
        <p:txBody>
          <a:bodyPr/>
          <a:lstStyle/>
          <a:p>
            <a:r>
              <a:rPr lang="sv-SE"/>
              <a:t>prw Liu 2019</a:t>
            </a:r>
            <a:endParaRPr lang="sv-SE" dirty="0"/>
          </a:p>
        </p:txBody>
      </p:sp>
      <p:sp>
        <p:nvSpPr>
          <p:cNvPr id="5" name="Slide Number Placeholder 4"/>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30163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A9D5E1A8-99DE-478E-B744-A2CFA5C2DE2E}" type="datetime1">
              <a:rPr lang="sv-SE" smtClean="0"/>
              <a:t>2019-08-16</a:t>
            </a:fld>
            <a:endParaRPr lang="sv-SE" dirty="0"/>
          </a:p>
        </p:txBody>
      </p:sp>
      <p:sp>
        <p:nvSpPr>
          <p:cNvPr id="3" name="Footer Placeholder 2"/>
          <p:cNvSpPr>
            <a:spLocks noGrp="1"/>
          </p:cNvSpPr>
          <p:nvPr>
            <p:ph type="ftr" sz="quarter" idx="11"/>
          </p:nvPr>
        </p:nvSpPr>
        <p:spPr/>
        <p:txBody>
          <a:bodyPr/>
          <a:lstStyle/>
          <a:p>
            <a:r>
              <a:rPr lang="sv-SE"/>
              <a:t>prw Liu 2019</a:t>
            </a:r>
            <a:endParaRPr lang="sv-SE" dirty="0"/>
          </a:p>
        </p:txBody>
      </p:sp>
      <p:sp>
        <p:nvSpPr>
          <p:cNvPr id="4" name="Slide Number Placeholder 3"/>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2381469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sv-SE"/>
              <a:t>Klicka här för att ändra mall för rubrikformat</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5B506178-EDE3-4A48-AC01-81792ADE17DF}" type="datetime1">
              <a:rPr lang="sv-SE" smtClean="0"/>
              <a:t>2019-08-16</a:t>
            </a:fld>
            <a:endParaRPr lang="sv-SE" dirty="0"/>
          </a:p>
        </p:txBody>
      </p:sp>
      <p:sp>
        <p:nvSpPr>
          <p:cNvPr id="6" name="Footer Placeholder 5"/>
          <p:cNvSpPr>
            <a:spLocks noGrp="1"/>
          </p:cNvSpPr>
          <p:nvPr>
            <p:ph type="ftr" sz="quarter" idx="11"/>
          </p:nvPr>
        </p:nvSpPr>
        <p:spPr/>
        <p:txBody>
          <a:bodyPr/>
          <a:lstStyle/>
          <a:p>
            <a:r>
              <a:rPr lang="sv-SE"/>
              <a:t>prw Liu 2019</a:t>
            </a:r>
            <a:endParaRPr lang="sv-SE" dirty="0"/>
          </a:p>
        </p:txBody>
      </p:sp>
      <p:sp>
        <p:nvSpPr>
          <p:cNvPr id="7" name="Slide Number Placeholder 6"/>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78524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FF8182A-C4FB-4067-AE65-506A794D1436}" type="datetime1">
              <a:rPr lang="sv-SE" smtClean="0"/>
              <a:t>2019-08-16</a:t>
            </a:fld>
            <a:endParaRPr lang="sv-SE" dirty="0"/>
          </a:p>
        </p:txBody>
      </p:sp>
      <p:sp>
        <p:nvSpPr>
          <p:cNvPr id="6" name="Footer Placeholder 5"/>
          <p:cNvSpPr>
            <a:spLocks noGrp="1"/>
          </p:cNvSpPr>
          <p:nvPr>
            <p:ph type="ftr" sz="quarter" idx="11"/>
          </p:nvPr>
        </p:nvSpPr>
        <p:spPr/>
        <p:txBody>
          <a:bodyPr/>
          <a:lstStyle/>
          <a:p>
            <a:r>
              <a:rPr lang="sv-SE"/>
              <a:t>prw Liu 2019</a:t>
            </a:r>
            <a:endParaRPr lang="sv-SE" dirty="0"/>
          </a:p>
        </p:txBody>
      </p:sp>
      <p:sp>
        <p:nvSpPr>
          <p:cNvPr id="7" name="Slide Number Placeholder 6"/>
          <p:cNvSpPr>
            <a:spLocks noGrp="1"/>
          </p:cNvSpPr>
          <p:nvPr>
            <p:ph type="sldNum" sz="quarter" idx="12"/>
          </p:nvPr>
        </p:nvSpPr>
        <p:spPr/>
        <p:txBody>
          <a:bodyPr/>
          <a:lstStyle/>
          <a:p>
            <a:fld id="{A697A113-7F65-4C71-BFE3-4C052D81A439}" type="slidenum">
              <a:rPr lang="sv-SE" smtClean="0"/>
              <a:t>‹#›</a:t>
            </a:fld>
            <a:endParaRPr lang="sv-SE" dirty="0"/>
          </a:p>
        </p:txBody>
      </p:sp>
    </p:spTree>
    <p:extLst>
      <p:ext uri="{BB962C8B-B14F-4D97-AF65-F5344CB8AC3E}">
        <p14:creationId xmlns:p14="http://schemas.microsoft.com/office/powerpoint/2010/main" val="2631217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46EB963F-A8C5-4DA2-812C-CF8AA6A53FC8}" type="datetime1">
              <a:rPr lang="sv-SE" smtClean="0"/>
              <a:t>2019-08-16</a:t>
            </a:fld>
            <a:endParaRPr lang="sv-SE" dirty="0"/>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r>
              <a:rPr lang="sv-SE"/>
              <a:t>prw Liu 2019</a:t>
            </a:r>
            <a:endParaRPr lang="sv-SE" dirty="0"/>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A697A113-7F65-4C71-BFE3-4C052D81A439}" type="slidenum">
              <a:rPr lang="sv-SE" smtClean="0"/>
              <a:t>‹#›</a:t>
            </a:fld>
            <a:endParaRPr lang="sv-SE" dirty="0"/>
          </a:p>
        </p:txBody>
      </p:sp>
    </p:spTree>
    <p:extLst>
      <p:ext uri="{BB962C8B-B14F-4D97-AF65-F5344CB8AC3E}">
        <p14:creationId xmlns:p14="http://schemas.microsoft.com/office/powerpoint/2010/main" val="40164705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 id="2147483822" r:id="rId18"/>
  </p:sldLayoutIdLst>
  <p:hf hd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a:t>Arbetsmiljölagen(1977:1160), AML</a:t>
            </a:r>
          </a:p>
        </p:txBody>
      </p:sp>
      <p:sp>
        <p:nvSpPr>
          <p:cNvPr id="2" name="Platshållare för sidfot 1"/>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a:xfrm>
            <a:off x="301752" y="1527048"/>
            <a:ext cx="8503920" cy="4782272"/>
          </a:xfrm>
        </p:spPr>
        <p:txBody>
          <a:bodyPr>
            <a:normAutofit fontScale="70000" lnSpcReduction="20000"/>
          </a:bodyPr>
          <a:lstStyle/>
          <a:p>
            <a:r>
              <a:rPr lang="sv-SE" dirty="0"/>
              <a:t>Lagens ändamål är enligt 1 kap 1 § att förebygga ohälsa och olycksfall i arbetet samt att även i övrigt uppnå en god arbetsmiljö.</a:t>
            </a:r>
          </a:p>
          <a:p>
            <a:r>
              <a:rPr lang="sv-SE" dirty="0"/>
              <a:t>Enligt 3 kap 1a § ska arbetsgivare och arbetstagare samverka för att åstadkomma en god arbetsmiljö.</a:t>
            </a:r>
          </a:p>
          <a:p>
            <a:r>
              <a:rPr lang="sv-SE" dirty="0"/>
              <a:t>Enligt 6 kap 1 § ska arbetsgivare och arbetstagare bedriva en på lämpligt sätt organiserad arbetsmiljöverksamhet.  Systematiskt arbetsmiljöarbete (SAM) AFS(Arbetsmiljöverkets Författnings Samling) 2001:1 är en viktig författning att känna till som reglerar SAM. </a:t>
            </a:r>
          </a:p>
          <a:p>
            <a:r>
              <a:rPr lang="sv-SE" dirty="0"/>
              <a:t>Ursprungligen var lagens huvudsyfte att förbättra den fysiska arbetsmiljön, men från och med 1977 omfattar arbetsmiljölagstiftningen även arbetstagarnas psykiska hälsa och välmående, så kallad </a:t>
            </a:r>
            <a:r>
              <a:rPr lang="sv-SE" i="1" dirty="0"/>
              <a:t>psykosocial</a:t>
            </a:r>
            <a:r>
              <a:rPr lang="sv-SE" dirty="0"/>
              <a:t> arbetsmiljö. Idag handlar arbetsmiljö alltså om allt som påverkar människor på jobbet. AFS 2015:4 om organisatorisk och social arbetsmiljö</a:t>
            </a:r>
          </a:p>
          <a:p>
            <a:r>
              <a:rPr lang="sv-SE" b="1" dirty="0"/>
              <a:t>Arbetsgivaren har det huvudsakliga ansvaret för arbetsmiljön och ska enligt arbetsmiljölagen "vidta alla åtgärder som behövs för att förebygga att arbetstagare utsätts för ohälsa eller olycksfall</a:t>
            </a:r>
            <a:r>
              <a:rPr lang="sv-SE" dirty="0"/>
              <a:t>". Men det ligger också ansvar på arbetstagaren att följa lagen och aktivt medverka till att arbetsmiljön blir bra.</a:t>
            </a:r>
          </a:p>
          <a:p>
            <a:endParaRPr lang="sv-SE" dirty="0"/>
          </a:p>
        </p:txBody>
      </p:sp>
      <p:sp>
        <p:nvSpPr>
          <p:cNvPr id="3" name="Platshållare för bildnummer 2">
            <a:extLst>
              <a:ext uri="{FF2B5EF4-FFF2-40B4-BE49-F238E27FC236}">
                <a16:creationId xmlns:a16="http://schemas.microsoft.com/office/drawing/2014/main" id="{D0F2353D-93FB-44EA-854A-3B75C7E7E16F}"/>
              </a:ext>
            </a:extLst>
          </p:cNvPr>
          <p:cNvSpPr>
            <a:spLocks noGrp="1"/>
          </p:cNvSpPr>
          <p:nvPr>
            <p:ph type="sldNum" sz="quarter" idx="12"/>
          </p:nvPr>
        </p:nvSpPr>
        <p:spPr/>
        <p:txBody>
          <a:bodyPr/>
          <a:lstStyle/>
          <a:p>
            <a:fld id="{A697A113-7F65-4C71-BFE3-4C052D81A439}" type="slidenum">
              <a:rPr lang="sv-SE" smtClean="0"/>
              <a:t>1</a:t>
            </a:fld>
            <a:endParaRPr lang="sv-SE" dirty="0"/>
          </a:p>
        </p:txBody>
      </p:sp>
    </p:spTree>
    <p:extLst>
      <p:ext uri="{BB962C8B-B14F-4D97-AF65-F5344CB8AC3E}">
        <p14:creationId xmlns:p14="http://schemas.microsoft.com/office/powerpoint/2010/main" val="385606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5332" y="609600"/>
            <a:ext cx="7773338" cy="917448"/>
          </a:xfrm>
        </p:spPr>
        <p:txBody>
          <a:bodyPr>
            <a:normAutofit fontScale="90000"/>
          </a:bodyPr>
          <a:lstStyle/>
          <a:p>
            <a:r>
              <a:rPr lang="sv-SE" dirty="0"/>
              <a:t>Skyddsombudets befogenheter forts.</a:t>
            </a:r>
          </a:p>
        </p:txBody>
      </p:sp>
      <p:sp>
        <p:nvSpPr>
          <p:cNvPr id="3" name="Platshållare för sidfot 2"/>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p:txBody>
          <a:bodyPr>
            <a:normAutofit/>
          </a:bodyPr>
          <a:lstStyle/>
          <a:p>
            <a:r>
              <a:rPr lang="sv-SE" dirty="0"/>
              <a:t>Om arbetsgivare överträder förbud från tillsynsmyndigheten får skyddsombudet stoppa det arbete som utförs i strid med förbudet.</a:t>
            </a:r>
          </a:p>
          <a:p>
            <a:r>
              <a:rPr lang="sv-SE" dirty="0"/>
              <a:t>Om skyddsombud har stoppat arbete får inte arbetsgivaren starta arbetet/verksamheten innan arbetsmiljöinspektionen eller skyddsombudet upphäver skyddsstoppet</a:t>
            </a:r>
          </a:p>
          <a:p>
            <a:r>
              <a:rPr lang="sv-SE" dirty="0"/>
              <a:t>De arbetstagare som berörs av skyddsstoppet får behålla lönen under stoppet</a:t>
            </a:r>
          </a:p>
          <a:p>
            <a:r>
              <a:rPr lang="sv-SE" dirty="0"/>
              <a:t>Tillsynen av arbetsmiljön sköts av arbetsmiljöinspektionen/arbetsmiljöinspektörer som är en del av Arbetsmiljöverket</a:t>
            </a:r>
          </a:p>
        </p:txBody>
      </p:sp>
      <p:sp>
        <p:nvSpPr>
          <p:cNvPr id="4" name="Platshållare för bildnummer 3">
            <a:extLst>
              <a:ext uri="{FF2B5EF4-FFF2-40B4-BE49-F238E27FC236}">
                <a16:creationId xmlns:a16="http://schemas.microsoft.com/office/drawing/2014/main" id="{C9C1AA9C-772D-4BEC-A5F7-FC44B23713A1}"/>
              </a:ext>
            </a:extLst>
          </p:cNvPr>
          <p:cNvSpPr>
            <a:spLocks noGrp="1"/>
          </p:cNvSpPr>
          <p:nvPr>
            <p:ph type="sldNum" sz="quarter" idx="12"/>
          </p:nvPr>
        </p:nvSpPr>
        <p:spPr/>
        <p:txBody>
          <a:bodyPr/>
          <a:lstStyle/>
          <a:p>
            <a:fld id="{A697A113-7F65-4C71-BFE3-4C052D81A439}" type="slidenum">
              <a:rPr lang="sv-SE" smtClean="0"/>
              <a:t>10</a:t>
            </a:fld>
            <a:endParaRPr lang="sv-SE" dirty="0"/>
          </a:p>
        </p:txBody>
      </p:sp>
    </p:spTree>
    <p:extLst>
      <p:ext uri="{BB962C8B-B14F-4D97-AF65-F5344CB8AC3E}">
        <p14:creationId xmlns:p14="http://schemas.microsoft.com/office/powerpoint/2010/main" val="195414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5332" y="618519"/>
            <a:ext cx="7773338" cy="908530"/>
          </a:xfrm>
        </p:spPr>
        <p:txBody>
          <a:bodyPr>
            <a:normAutofit fontScale="90000"/>
          </a:bodyPr>
          <a:lstStyle/>
          <a:p>
            <a:r>
              <a:rPr lang="sv-SE" dirty="0"/>
              <a:t>Straffansvar, sanktioner och rättegång</a:t>
            </a:r>
          </a:p>
        </p:txBody>
      </p:sp>
      <p:sp>
        <p:nvSpPr>
          <p:cNvPr id="3" name="Platshållare för sidfot 2"/>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a:xfrm>
            <a:off x="301752" y="1527048"/>
            <a:ext cx="8503920" cy="4998296"/>
          </a:xfrm>
        </p:spPr>
        <p:txBody>
          <a:bodyPr>
            <a:normAutofit lnSpcReduction="10000"/>
          </a:bodyPr>
          <a:lstStyle/>
          <a:p>
            <a:r>
              <a:rPr lang="sv-SE" dirty="0"/>
              <a:t>Straffansvar regleras i Arbetsmiljölagens(AML) 8 kapitel</a:t>
            </a:r>
          </a:p>
          <a:p>
            <a:r>
              <a:rPr lang="sv-SE" dirty="0"/>
              <a:t>Sanktionsavgifter regleras i AML kap. 8 § 5 och möjligheten att ta ut dessa har utökats sedan juli 2014. Vite, företagsbot erläggs av den juridiska personen</a:t>
            </a:r>
          </a:p>
          <a:p>
            <a:r>
              <a:rPr lang="sv-SE" dirty="0"/>
              <a:t>Arbetsmiljöbrott är ett brottsbalksbrott (BrB), som kan medföra böter eller fängelse(för fysisk person),  återfinns i BrB 3 kap §§ 7-10</a:t>
            </a:r>
          </a:p>
          <a:p>
            <a:r>
              <a:rPr lang="sv-SE" dirty="0"/>
              <a:t>Arbetsmiljöbrott prövas i allmän domstol (Tingsrätt - Hovrätt-Högsta domstolen) endast fysiska personer </a:t>
            </a:r>
            <a:r>
              <a:rPr lang="sv-SE"/>
              <a:t>kan straffas</a:t>
            </a:r>
            <a:endParaRPr lang="sv-SE" dirty="0"/>
          </a:p>
          <a:p>
            <a:r>
              <a:rPr lang="sv-SE" dirty="0"/>
              <a:t>Arbetsmiljöverkets beslut prövas i förvaltningsdomstol(Förvaltningsrätt-Kammarrätt-Högsta förvaltningsdomstolen) Prövningstillstånd krävs vid överklagande av dom i första instans</a:t>
            </a:r>
          </a:p>
          <a:p>
            <a:endParaRPr lang="sv-SE" dirty="0"/>
          </a:p>
          <a:p>
            <a:endParaRPr lang="sv-SE" dirty="0"/>
          </a:p>
          <a:p>
            <a:endParaRPr lang="sv-SE" dirty="0"/>
          </a:p>
        </p:txBody>
      </p:sp>
      <p:sp>
        <p:nvSpPr>
          <p:cNvPr id="4" name="Platshållare för bildnummer 3">
            <a:extLst>
              <a:ext uri="{FF2B5EF4-FFF2-40B4-BE49-F238E27FC236}">
                <a16:creationId xmlns:a16="http://schemas.microsoft.com/office/drawing/2014/main" id="{38D4EE47-3148-4E9E-AD34-9E900268B008}"/>
              </a:ext>
            </a:extLst>
          </p:cNvPr>
          <p:cNvSpPr>
            <a:spLocks noGrp="1"/>
          </p:cNvSpPr>
          <p:nvPr>
            <p:ph type="sldNum" sz="quarter" idx="12"/>
          </p:nvPr>
        </p:nvSpPr>
        <p:spPr/>
        <p:txBody>
          <a:bodyPr/>
          <a:lstStyle/>
          <a:p>
            <a:fld id="{A697A113-7F65-4C71-BFE3-4C052D81A439}" type="slidenum">
              <a:rPr lang="sv-SE" smtClean="0"/>
              <a:t>11</a:t>
            </a:fld>
            <a:endParaRPr lang="sv-SE" dirty="0"/>
          </a:p>
        </p:txBody>
      </p:sp>
    </p:spTree>
    <p:extLst>
      <p:ext uri="{BB962C8B-B14F-4D97-AF65-F5344CB8AC3E}">
        <p14:creationId xmlns:p14="http://schemas.microsoft.com/office/powerpoint/2010/main" val="44613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AML</a:t>
            </a:r>
          </a:p>
        </p:txBody>
      </p:sp>
      <p:sp>
        <p:nvSpPr>
          <p:cNvPr id="4" name="Platshållare för sidfot 3"/>
          <p:cNvSpPr>
            <a:spLocks noGrp="1"/>
          </p:cNvSpPr>
          <p:nvPr>
            <p:ph type="ftr" sz="quarter" idx="11"/>
          </p:nvPr>
        </p:nvSpPr>
        <p:spPr/>
        <p:txBody>
          <a:bodyPr/>
          <a:lstStyle/>
          <a:p>
            <a:r>
              <a:rPr lang="sv-SE" dirty="0"/>
              <a:t>prw Liu 2019</a:t>
            </a:r>
          </a:p>
        </p:txBody>
      </p:sp>
      <p:sp>
        <p:nvSpPr>
          <p:cNvPr id="3" name="Platshållare för innehåll 2"/>
          <p:cNvSpPr>
            <a:spLocks noGrp="1"/>
          </p:cNvSpPr>
          <p:nvPr>
            <p:ph sz="quarter" idx="1"/>
          </p:nvPr>
        </p:nvSpPr>
        <p:spPr/>
        <p:txBody>
          <a:bodyPr/>
          <a:lstStyle/>
          <a:p>
            <a:r>
              <a:rPr lang="sv-SE" dirty="0"/>
              <a:t>AML är en ramlag 0ch innehåller grundläggande riktlinjer och uppställer generella mål utan att reglera detaljer. Syftet är att ge utrymme för frihet och flexibilitet för tillämpning som anpassas efter skiftande omständigheter och enskilda fall.</a:t>
            </a:r>
          </a:p>
          <a:p>
            <a:r>
              <a:rPr lang="sv-SE" dirty="0"/>
              <a:t>Genom arbetsmiljöverkets författningar (AFS) ges detaljerade föreskrifter för arbetsmiljön</a:t>
            </a:r>
          </a:p>
          <a:p>
            <a:r>
              <a:rPr lang="sv-SE" dirty="0"/>
              <a:t>AML ställer krav på arbetsgivaren vad hen måste göra på en arbetsplats för att förhindra olyckor och ohälsa</a:t>
            </a:r>
          </a:p>
          <a:p>
            <a:r>
              <a:rPr lang="sv-SE" dirty="0"/>
              <a:t>Arbetsgivaren ska förebygga ohälsa och främja hälsa</a:t>
            </a:r>
          </a:p>
          <a:p>
            <a:endParaRPr lang="sv-SE" dirty="0"/>
          </a:p>
        </p:txBody>
      </p:sp>
      <p:sp>
        <p:nvSpPr>
          <p:cNvPr id="5" name="Platshållare för bildnummer 4">
            <a:extLst>
              <a:ext uri="{FF2B5EF4-FFF2-40B4-BE49-F238E27FC236}">
                <a16:creationId xmlns:a16="http://schemas.microsoft.com/office/drawing/2014/main" id="{C29373C1-F1AF-4ABE-8E68-FFEF36BE25EF}"/>
              </a:ext>
            </a:extLst>
          </p:cNvPr>
          <p:cNvSpPr>
            <a:spLocks noGrp="1"/>
          </p:cNvSpPr>
          <p:nvPr>
            <p:ph type="sldNum" sz="quarter" idx="12"/>
          </p:nvPr>
        </p:nvSpPr>
        <p:spPr/>
        <p:txBody>
          <a:bodyPr/>
          <a:lstStyle/>
          <a:p>
            <a:fld id="{A697A113-7F65-4C71-BFE3-4C052D81A439}" type="slidenum">
              <a:rPr lang="sv-SE" smtClean="0"/>
              <a:t>2</a:t>
            </a:fld>
            <a:endParaRPr lang="sv-SE" dirty="0"/>
          </a:p>
        </p:txBody>
      </p:sp>
    </p:spTree>
    <p:extLst>
      <p:ext uri="{BB962C8B-B14F-4D97-AF65-F5344CB8AC3E}">
        <p14:creationId xmlns:p14="http://schemas.microsoft.com/office/powerpoint/2010/main" val="79117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AML</a:t>
            </a:r>
          </a:p>
        </p:txBody>
      </p:sp>
      <p:sp>
        <p:nvSpPr>
          <p:cNvPr id="3" name="Platshållare för sidfot 2"/>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p:txBody>
          <a:bodyPr/>
          <a:lstStyle/>
          <a:p>
            <a:r>
              <a:rPr lang="sv-SE" dirty="0"/>
              <a:t>Regler om arbetsgivarens och arbetstagarens skyldigheter(och rättigheter)</a:t>
            </a:r>
          </a:p>
          <a:p>
            <a:r>
              <a:rPr lang="sv-SE" dirty="0"/>
              <a:t>Regler om samverkan i SAM, skyddskommitté och skyddsombud</a:t>
            </a:r>
          </a:p>
          <a:p>
            <a:r>
              <a:rPr lang="sv-SE" dirty="0"/>
              <a:t>Regler om hur tillsynen av arbetsmiljön organiseras</a:t>
            </a:r>
          </a:p>
          <a:p>
            <a:r>
              <a:rPr lang="sv-SE" dirty="0"/>
              <a:t>Vilket ansvar som finns för vem  avseende arbetsmiljön och hur ansvar kan utkrävas</a:t>
            </a:r>
          </a:p>
          <a:p>
            <a:r>
              <a:rPr lang="sv-SE" dirty="0"/>
              <a:t>Utöver Arbetsmiljölagen finns styrande regleringar avseende arbetsmiljön i Arbetsmiljöförordningen och i arbetsmiljöverkets författningssamling (AFS)</a:t>
            </a:r>
          </a:p>
        </p:txBody>
      </p:sp>
      <p:sp>
        <p:nvSpPr>
          <p:cNvPr id="4" name="Platshållare för bildnummer 3">
            <a:extLst>
              <a:ext uri="{FF2B5EF4-FFF2-40B4-BE49-F238E27FC236}">
                <a16:creationId xmlns:a16="http://schemas.microsoft.com/office/drawing/2014/main" id="{8D464796-3B42-4512-B360-EE2E77C8B2CF}"/>
              </a:ext>
            </a:extLst>
          </p:cNvPr>
          <p:cNvSpPr>
            <a:spLocks noGrp="1"/>
          </p:cNvSpPr>
          <p:nvPr>
            <p:ph type="sldNum" sz="quarter" idx="12"/>
          </p:nvPr>
        </p:nvSpPr>
        <p:spPr/>
        <p:txBody>
          <a:bodyPr/>
          <a:lstStyle/>
          <a:p>
            <a:fld id="{A697A113-7F65-4C71-BFE3-4C052D81A439}" type="slidenum">
              <a:rPr lang="sv-SE" smtClean="0"/>
              <a:t>3</a:t>
            </a:fld>
            <a:endParaRPr lang="sv-SE" dirty="0"/>
          </a:p>
        </p:txBody>
      </p:sp>
    </p:spTree>
    <p:extLst>
      <p:ext uri="{BB962C8B-B14F-4D97-AF65-F5344CB8AC3E}">
        <p14:creationId xmlns:p14="http://schemas.microsoft.com/office/powerpoint/2010/main" val="92350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AFS 2015:4 (OSA)</a:t>
            </a:r>
          </a:p>
        </p:txBody>
      </p:sp>
      <p:sp>
        <p:nvSpPr>
          <p:cNvPr id="3" name="Platshållare för sidfot 2"/>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p:txBody>
          <a:bodyPr>
            <a:normAutofit fontScale="92500"/>
          </a:bodyPr>
          <a:lstStyle/>
          <a:p>
            <a:r>
              <a:rPr lang="sv-SE" dirty="0"/>
              <a:t>Enligt föreskriften ”Organisatorisk och social arbetsmiljö” (AFS 2015:4) krävs aktiva åtgärder från arbetsgivaren för att </a:t>
            </a:r>
            <a:r>
              <a:rPr lang="sv-SE" sz="2800" dirty="0"/>
              <a:t>främja en god arbetsmiljö och förebygga risker för ohälsa på grund av organisatoriska och sociala förhållanden </a:t>
            </a:r>
            <a:r>
              <a:rPr lang="sv-SE" sz="2800"/>
              <a:t>i arbetsmiljön</a:t>
            </a:r>
          </a:p>
          <a:p>
            <a:r>
              <a:rPr lang="sv-SE" sz="2800"/>
              <a:t>OSA </a:t>
            </a:r>
            <a:r>
              <a:rPr lang="sv-SE" sz="2800" dirty="0"/>
              <a:t>anger områden som måste beaktas av arbetsgivaren: </a:t>
            </a:r>
            <a:r>
              <a:rPr lang="sv-SE" sz="2800" i="1" dirty="0"/>
              <a:t>Krav i arbetet, kränkande särbehandling, organisatorisk arbetsmiljö, resurser för arbetet, arbetstid</a:t>
            </a:r>
            <a:endParaRPr lang="sv-SE" dirty="0"/>
          </a:p>
        </p:txBody>
      </p:sp>
      <p:sp>
        <p:nvSpPr>
          <p:cNvPr id="4" name="Platshållare för bildnummer 3">
            <a:extLst>
              <a:ext uri="{FF2B5EF4-FFF2-40B4-BE49-F238E27FC236}">
                <a16:creationId xmlns:a16="http://schemas.microsoft.com/office/drawing/2014/main" id="{3A1B018B-A7D4-46A6-AFF0-BD6DA7BFE1E4}"/>
              </a:ext>
            </a:extLst>
          </p:cNvPr>
          <p:cNvSpPr>
            <a:spLocks noGrp="1"/>
          </p:cNvSpPr>
          <p:nvPr>
            <p:ph type="sldNum" sz="quarter" idx="12"/>
          </p:nvPr>
        </p:nvSpPr>
        <p:spPr/>
        <p:txBody>
          <a:bodyPr/>
          <a:lstStyle/>
          <a:p>
            <a:fld id="{A697A113-7F65-4C71-BFE3-4C052D81A439}" type="slidenum">
              <a:rPr lang="sv-SE" smtClean="0"/>
              <a:t>4</a:t>
            </a:fld>
            <a:endParaRPr lang="sv-SE" dirty="0"/>
          </a:p>
        </p:txBody>
      </p:sp>
    </p:spTree>
    <p:extLst>
      <p:ext uri="{BB962C8B-B14F-4D97-AF65-F5344CB8AC3E}">
        <p14:creationId xmlns:p14="http://schemas.microsoft.com/office/powerpoint/2010/main" val="687798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5332" y="618519"/>
            <a:ext cx="7773338" cy="908530"/>
          </a:xfrm>
        </p:spPr>
        <p:txBody>
          <a:bodyPr>
            <a:normAutofit fontScale="90000"/>
          </a:bodyPr>
          <a:lstStyle/>
          <a:p>
            <a:r>
              <a:rPr lang="sv-SE" dirty="0"/>
              <a:t>Arbetsgivarens ansvar och skyldigheter</a:t>
            </a:r>
          </a:p>
        </p:txBody>
      </p:sp>
      <p:sp>
        <p:nvSpPr>
          <p:cNvPr id="3" name="Platshållare för sidfot 2"/>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p:txBody>
          <a:bodyPr>
            <a:normAutofit/>
          </a:bodyPr>
          <a:lstStyle/>
          <a:p>
            <a:r>
              <a:rPr lang="sv-SE" dirty="0"/>
              <a:t>Den högsta ledningen har alltid det övergripande arbetsmiljöansvaret</a:t>
            </a:r>
          </a:p>
          <a:p>
            <a:r>
              <a:rPr lang="sv-SE" dirty="0"/>
              <a:t>Ansvaret kan aldrig delegeras bort (dvs straffansvar kan fastställas av domstol i efterhand)</a:t>
            </a:r>
          </a:p>
          <a:p>
            <a:r>
              <a:rPr lang="sv-SE" dirty="0"/>
              <a:t>Arbetsmiljöarbetsuppgifter och därmed åtföljande ansvar kan delegeras till den som är tillräckligt kompetent och har befogenhet att vidta åtgärder/beslut som följer av delegationen</a:t>
            </a:r>
          </a:p>
          <a:p>
            <a:r>
              <a:rPr lang="sv-SE" dirty="0"/>
              <a:t>Arbetsgivare ska respektera och efterfölja Arbetsmiljöverkets föreskrifter (straffsanktion, sanktionsavgifter förekommer)</a:t>
            </a:r>
          </a:p>
        </p:txBody>
      </p:sp>
      <p:sp>
        <p:nvSpPr>
          <p:cNvPr id="4" name="Platshållare för bildnummer 3">
            <a:extLst>
              <a:ext uri="{FF2B5EF4-FFF2-40B4-BE49-F238E27FC236}">
                <a16:creationId xmlns:a16="http://schemas.microsoft.com/office/drawing/2014/main" id="{BD10FD84-4401-4FE1-8F77-287E0FC0F8E4}"/>
              </a:ext>
            </a:extLst>
          </p:cNvPr>
          <p:cNvSpPr>
            <a:spLocks noGrp="1"/>
          </p:cNvSpPr>
          <p:nvPr>
            <p:ph type="sldNum" sz="quarter" idx="12"/>
          </p:nvPr>
        </p:nvSpPr>
        <p:spPr/>
        <p:txBody>
          <a:bodyPr/>
          <a:lstStyle/>
          <a:p>
            <a:fld id="{A697A113-7F65-4C71-BFE3-4C052D81A439}" type="slidenum">
              <a:rPr lang="sv-SE" smtClean="0"/>
              <a:t>5</a:t>
            </a:fld>
            <a:endParaRPr lang="sv-SE" dirty="0"/>
          </a:p>
        </p:txBody>
      </p:sp>
    </p:spTree>
    <p:extLst>
      <p:ext uri="{BB962C8B-B14F-4D97-AF65-F5344CB8AC3E}">
        <p14:creationId xmlns:p14="http://schemas.microsoft.com/office/powerpoint/2010/main" val="3916518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5332" y="618519"/>
            <a:ext cx="7773338" cy="1010282"/>
          </a:xfrm>
        </p:spPr>
        <p:txBody>
          <a:bodyPr>
            <a:normAutofit fontScale="90000"/>
          </a:bodyPr>
          <a:lstStyle/>
          <a:p>
            <a:r>
              <a:rPr lang="sv-SE" dirty="0"/>
              <a:t>Arbetsgivarens ansvar och skyldigheter forts.</a:t>
            </a:r>
          </a:p>
        </p:txBody>
      </p:sp>
      <p:sp>
        <p:nvSpPr>
          <p:cNvPr id="3" name="Platshållare för sidfot 2"/>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a:xfrm>
            <a:off x="301752" y="1527048"/>
            <a:ext cx="8503920" cy="5214320"/>
          </a:xfrm>
        </p:spPr>
        <p:txBody>
          <a:bodyPr>
            <a:normAutofit fontScale="92500" lnSpcReduction="10000"/>
          </a:bodyPr>
          <a:lstStyle/>
          <a:p>
            <a:r>
              <a:rPr lang="sv-SE" dirty="0"/>
              <a:t>Arbetsgivaren ska efterfölja Arbetsmiljöverkets förelägganden och förbud</a:t>
            </a:r>
          </a:p>
          <a:p>
            <a:r>
              <a:rPr lang="sv-SE" dirty="0"/>
              <a:t>Arbetsgivare ska organisera och bedriva sitt arbetsmiljöarbete enl. AML 3 kap § 2a samt i SAM 2001:1</a:t>
            </a:r>
          </a:p>
          <a:p>
            <a:r>
              <a:rPr lang="sv-SE" dirty="0"/>
              <a:t>Arbetsgivarens systematiska arbetsmiljöarbete sker genom att : Undersöka, Riskbedöma, Åtgärda, Följa upp åtgärderna,  avseende arbetsmiljön</a:t>
            </a:r>
          </a:p>
          <a:p>
            <a:r>
              <a:rPr lang="sv-SE" dirty="0"/>
              <a:t>Arbetsgivaren ska utöva tillsyn över den egna arbetsmiljön (SAM), vidta tekniskt kända och ekonomiskt möjliga åtgärder och organisera rehabiliteringsverksamheten för at att återgå i arbete</a:t>
            </a:r>
          </a:p>
          <a:p>
            <a:r>
              <a:rPr lang="sv-SE" dirty="0"/>
              <a:t>Skyldighet att vara aktiv, vidta åtgärder för att åstadkomma en god arbetsmiljö och lämna relevanta uppgifter till ex. vis Försäkringskassan, Arbetsmiljöverket samt Arbetstagarorganisationerna och skyddsorganisationen</a:t>
            </a:r>
          </a:p>
        </p:txBody>
      </p:sp>
      <p:sp>
        <p:nvSpPr>
          <p:cNvPr id="4" name="Platshållare för bildnummer 3">
            <a:extLst>
              <a:ext uri="{FF2B5EF4-FFF2-40B4-BE49-F238E27FC236}">
                <a16:creationId xmlns:a16="http://schemas.microsoft.com/office/drawing/2014/main" id="{37C2DEC3-55D2-4205-B36F-F280DA00DA39}"/>
              </a:ext>
            </a:extLst>
          </p:cNvPr>
          <p:cNvSpPr>
            <a:spLocks noGrp="1"/>
          </p:cNvSpPr>
          <p:nvPr>
            <p:ph type="sldNum" sz="quarter" idx="12"/>
          </p:nvPr>
        </p:nvSpPr>
        <p:spPr/>
        <p:txBody>
          <a:bodyPr/>
          <a:lstStyle/>
          <a:p>
            <a:fld id="{A697A113-7F65-4C71-BFE3-4C052D81A439}" type="slidenum">
              <a:rPr lang="sv-SE" smtClean="0"/>
              <a:t>6</a:t>
            </a:fld>
            <a:endParaRPr lang="sv-SE" dirty="0"/>
          </a:p>
        </p:txBody>
      </p:sp>
    </p:spTree>
    <p:extLst>
      <p:ext uri="{BB962C8B-B14F-4D97-AF65-F5344CB8AC3E}">
        <p14:creationId xmlns:p14="http://schemas.microsoft.com/office/powerpoint/2010/main" val="422887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Arbetstagarens skyldigheter</a:t>
            </a:r>
          </a:p>
        </p:txBody>
      </p:sp>
      <p:sp>
        <p:nvSpPr>
          <p:cNvPr id="3" name="Platshållare för sidfot 2"/>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p:txBody>
          <a:bodyPr>
            <a:normAutofit fontScale="92500" lnSpcReduction="10000"/>
          </a:bodyPr>
          <a:lstStyle/>
          <a:p>
            <a:r>
              <a:rPr lang="sv-SE" dirty="0"/>
              <a:t>Arbetstagaren har ett eget ansvar för arbetsmiljön genom att följa säkerhetsföreskrifter, använda skyddsutrustning och följa instruktioner</a:t>
            </a:r>
          </a:p>
          <a:p>
            <a:r>
              <a:rPr lang="sv-SE" dirty="0"/>
              <a:t>Arbetstagare som är föremål för rehabiliteringsåtgärder är skyldig (enligt Socialförsäkringsbalken)att medverka till sin egen rehabilitering. Arbetsgivaren har rehabiliteringsansvaret.</a:t>
            </a:r>
          </a:p>
          <a:p>
            <a:r>
              <a:rPr lang="sv-SE" dirty="0"/>
              <a:t>Sjukdom är inte en saklig grund (enl. LAS huvudregel) för uppsägning</a:t>
            </a:r>
          </a:p>
          <a:p>
            <a:r>
              <a:rPr lang="sv-SE" dirty="0"/>
              <a:t>För att kunna skiljas från anställningen(saklig grunden personliga skäl) måste konstateras (arbetsgivaren har bevisbördan) att arbetstagare stadigvarande inte kan utföra något arbete av värde för arbetsgivaren</a:t>
            </a:r>
          </a:p>
        </p:txBody>
      </p:sp>
      <p:sp>
        <p:nvSpPr>
          <p:cNvPr id="4" name="Platshållare för bildnummer 3">
            <a:extLst>
              <a:ext uri="{FF2B5EF4-FFF2-40B4-BE49-F238E27FC236}">
                <a16:creationId xmlns:a16="http://schemas.microsoft.com/office/drawing/2014/main" id="{83CF8B15-B633-4028-8E31-BF1209B11CCA}"/>
              </a:ext>
            </a:extLst>
          </p:cNvPr>
          <p:cNvSpPr>
            <a:spLocks noGrp="1"/>
          </p:cNvSpPr>
          <p:nvPr>
            <p:ph type="sldNum" sz="quarter" idx="12"/>
          </p:nvPr>
        </p:nvSpPr>
        <p:spPr/>
        <p:txBody>
          <a:bodyPr/>
          <a:lstStyle/>
          <a:p>
            <a:fld id="{A697A113-7F65-4C71-BFE3-4C052D81A439}" type="slidenum">
              <a:rPr lang="sv-SE" smtClean="0"/>
              <a:t>7</a:t>
            </a:fld>
            <a:endParaRPr lang="sv-SE" dirty="0"/>
          </a:p>
        </p:txBody>
      </p:sp>
    </p:spTree>
    <p:extLst>
      <p:ext uri="{BB962C8B-B14F-4D97-AF65-F5344CB8AC3E}">
        <p14:creationId xmlns:p14="http://schemas.microsoft.com/office/powerpoint/2010/main" val="85869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Skyddsorganisationen, skyddsombudets befogenheter</a:t>
            </a:r>
          </a:p>
        </p:txBody>
      </p:sp>
      <p:sp>
        <p:nvSpPr>
          <p:cNvPr id="3" name="Platshållare för sidfot 2"/>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p:txBody>
          <a:bodyPr/>
          <a:lstStyle/>
          <a:p>
            <a:r>
              <a:rPr lang="sv-SE" dirty="0"/>
              <a:t>Skyddskommitté består av företrädare för arbetsgivaren och arbetstagarna (ska finnas om minst 50 anställda finns – men även vid färre antal om det begärs av arbetstagarna)</a:t>
            </a:r>
          </a:p>
          <a:p>
            <a:r>
              <a:rPr lang="sv-SE" dirty="0"/>
              <a:t>Skyddsombud/arbetsmiljöombud utses ( om minst fem arbetstagare sysselsätts) av kollektivavtalsbärande arbetstagarorganisation(om det saknas sådan utses skyddsombud av arbetstagarna).</a:t>
            </a:r>
          </a:p>
        </p:txBody>
      </p:sp>
      <p:sp>
        <p:nvSpPr>
          <p:cNvPr id="4" name="Platshållare för bildnummer 3">
            <a:extLst>
              <a:ext uri="{FF2B5EF4-FFF2-40B4-BE49-F238E27FC236}">
                <a16:creationId xmlns:a16="http://schemas.microsoft.com/office/drawing/2014/main" id="{04B5F4A4-17B4-40AB-A384-82F2F0ACA2C1}"/>
              </a:ext>
            </a:extLst>
          </p:cNvPr>
          <p:cNvSpPr>
            <a:spLocks noGrp="1"/>
          </p:cNvSpPr>
          <p:nvPr>
            <p:ph type="sldNum" sz="quarter" idx="12"/>
          </p:nvPr>
        </p:nvSpPr>
        <p:spPr/>
        <p:txBody>
          <a:bodyPr/>
          <a:lstStyle/>
          <a:p>
            <a:fld id="{A697A113-7F65-4C71-BFE3-4C052D81A439}" type="slidenum">
              <a:rPr lang="sv-SE" smtClean="0"/>
              <a:t>8</a:t>
            </a:fld>
            <a:endParaRPr lang="sv-SE" dirty="0"/>
          </a:p>
        </p:txBody>
      </p:sp>
    </p:spTree>
    <p:extLst>
      <p:ext uri="{BB962C8B-B14F-4D97-AF65-F5344CB8AC3E}">
        <p14:creationId xmlns:p14="http://schemas.microsoft.com/office/powerpoint/2010/main" val="180770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Skyddsombudet – SO/HSO</a:t>
            </a:r>
          </a:p>
        </p:txBody>
      </p:sp>
      <p:sp>
        <p:nvSpPr>
          <p:cNvPr id="3" name="Platshållare för sidfot 2"/>
          <p:cNvSpPr>
            <a:spLocks noGrp="1"/>
          </p:cNvSpPr>
          <p:nvPr>
            <p:ph type="ftr" sz="quarter" idx="11"/>
          </p:nvPr>
        </p:nvSpPr>
        <p:spPr/>
        <p:txBody>
          <a:bodyPr/>
          <a:lstStyle/>
          <a:p>
            <a:r>
              <a:rPr lang="sv-SE" dirty="0"/>
              <a:t>prw Liu 2019</a:t>
            </a:r>
          </a:p>
        </p:txBody>
      </p:sp>
      <p:sp>
        <p:nvSpPr>
          <p:cNvPr id="5" name="Platshållare för innehåll 4"/>
          <p:cNvSpPr>
            <a:spLocks noGrp="1"/>
          </p:cNvSpPr>
          <p:nvPr>
            <p:ph sz="quarter" idx="1"/>
          </p:nvPr>
        </p:nvSpPr>
        <p:spPr/>
        <p:txBody>
          <a:bodyPr>
            <a:normAutofit/>
          </a:bodyPr>
          <a:lstStyle/>
          <a:p>
            <a:r>
              <a:rPr lang="sv-SE" dirty="0"/>
              <a:t>Skyddsombudet ska informera arbetsgivare om vilka åtgärder som behövs för att uppnå en tillfredsställande arbetsmiljö. Arbetsgivaren ska kvittera att informationen tagits emot och vilka åtgärder som arbetsgivaren avser att göra för att uppnå detta.</a:t>
            </a:r>
          </a:p>
          <a:p>
            <a:r>
              <a:rPr lang="sv-SE" dirty="0"/>
              <a:t>Genomförs inte åtgärderna inom skälig tid kan skyddsombudet anmäla till arbetsmiljöverket att pröva frågan om föreläggande eller förbud för arbetsgivaren(en s.k.. 6:6a anmälan)</a:t>
            </a:r>
          </a:p>
          <a:p>
            <a:r>
              <a:rPr lang="sv-SE" dirty="0"/>
              <a:t>Skyddsombudet kan stoppa arbete som innebär omedelbar fara för liv eller hälsa. Även riskfyllt ensamarbete kan skyddsstoppas</a:t>
            </a:r>
          </a:p>
        </p:txBody>
      </p:sp>
      <p:sp>
        <p:nvSpPr>
          <p:cNvPr id="4" name="Platshållare för bildnummer 3">
            <a:extLst>
              <a:ext uri="{FF2B5EF4-FFF2-40B4-BE49-F238E27FC236}">
                <a16:creationId xmlns:a16="http://schemas.microsoft.com/office/drawing/2014/main" id="{7E41BAA3-A052-4D64-9B15-DBF1CC207DD8}"/>
              </a:ext>
            </a:extLst>
          </p:cNvPr>
          <p:cNvSpPr>
            <a:spLocks noGrp="1"/>
          </p:cNvSpPr>
          <p:nvPr>
            <p:ph type="sldNum" sz="quarter" idx="12"/>
          </p:nvPr>
        </p:nvSpPr>
        <p:spPr/>
        <p:txBody>
          <a:bodyPr/>
          <a:lstStyle/>
          <a:p>
            <a:fld id="{A697A113-7F65-4C71-BFE3-4C052D81A439}" type="slidenum">
              <a:rPr lang="sv-SE" smtClean="0"/>
              <a:t>9</a:t>
            </a:fld>
            <a:endParaRPr lang="sv-SE" dirty="0"/>
          </a:p>
        </p:txBody>
      </p:sp>
    </p:spTree>
    <p:extLst>
      <p:ext uri="{BB962C8B-B14F-4D97-AF65-F5344CB8AC3E}">
        <p14:creationId xmlns:p14="http://schemas.microsoft.com/office/powerpoint/2010/main" val="150369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pe">
  <a:themeElements>
    <a:clrScheme name="Droppe">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pe">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pe">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EC2AC1123BD4E4EAD5D3F5B4ABCABCA" ma:contentTypeVersion="8" ma:contentTypeDescription="Skapa ett nytt dokument." ma:contentTypeScope="" ma:versionID="c41ca151f4123339a29747da88045695">
  <xsd:schema xmlns:xsd="http://www.w3.org/2001/XMLSchema" xmlns:xs="http://www.w3.org/2001/XMLSchema" xmlns:p="http://schemas.microsoft.com/office/2006/metadata/properties" xmlns:ns2="054efeae-adf5-4eef-9e7b-09797c2eef24" xmlns:ns3="744afde5-a735-4e93-ac19-5bebda2384c0" targetNamespace="http://schemas.microsoft.com/office/2006/metadata/properties" ma:root="true" ma:fieldsID="4c78932dbb34fc3f14588e9e1d26b086" ns2:_="" ns3:_="">
    <xsd:import namespace="054efeae-adf5-4eef-9e7b-09797c2eef24"/>
    <xsd:import namespace="744afde5-a735-4e93-ac19-5bebda2384c0"/>
    <xsd:element name="properties">
      <xsd:complexType>
        <xsd:sequence>
          <xsd:element name="documentManagement">
            <xsd:complexType>
              <xsd:all>
                <xsd:element ref="ns2:_lisam_Description" minOccurs="0"/>
                <xsd:element ref="ns3:_lisam_PublishedVersion"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efeae-adf5-4eef-9e7b-09797c2eef24" elementFormDefault="qualified">
    <xsd:import namespace="http://schemas.microsoft.com/office/2006/documentManagement/types"/>
    <xsd:import namespace="http://schemas.microsoft.com/office/infopath/2007/PartnerControls"/>
    <xsd:element name="_lisam_Description" ma:index="8" nillable="true" ma:displayName="Beskrivning" ma:internalName="_lisam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4afde5-a735-4e93-ac19-5bebda2384c0" elementFormDefault="qualified">
    <xsd:import namespace="http://schemas.microsoft.com/office/2006/documentManagement/types"/>
    <xsd:import namespace="http://schemas.microsoft.com/office/infopath/2007/PartnerControls"/>
    <xsd:element name="_lisam_PublishedVersion" ma:index="9" nillable="true" ma:displayName="Published Version" ma:internalName="_lisam_PublishedVersion">
      <xsd:simpleType>
        <xsd:restriction base="dms:Text"/>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lisam_Description xmlns="054efeae-adf5-4eef-9e7b-09797c2eef24" xsi:nil="true"/>
    <_lisam_PublishedVersion xmlns="744afde5-a735-4e93-ac19-5bebda2384c0">1.0</_lisam_PublishedVersion>
  </documentManagement>
</p:properties>
</file>

<file path=customXml/itemProps1.xml><?xml version="1.0" encoding="utf-8"?>
<ds:datastoreItem xmlns:ds="http://schemas.openxmlformats.org/officeDocument/2006/customXml" ds:itemID="{DC78A4D1-BB4A-4AB1-8605-38DC2E1BB349}"/>
</file>

<file path=customXml/itemProps2.xml><?xml version="1.0" encoding="utf-8"?>
<ds:datastoreItem xmlns:ds="http://schemas.openxmlformats.org/officeDocument/2006/customXml" ds:itemID="{769AE4D1-C406-4599-8EB8-D699AA1CD331}"/>
</file>

<file path=customXml/itemProps3.xml><?xml version="1.0" encoding="utf-8"?>
<ds:datastoreItem xmlns:ds="http://schemas.openxmlformats.org/officeDocument/2006/customXml" ds:itemID="{045E304A-4B3B-4F5F-9E67-19501DD4A377}"/>
</file>

<file path=docProps/app.xml><?xml version="1.0" encoding="utf-8"?>
<Properties xmlns="http://schemas.openxmlformats.org/officeDocument/2006/extended-properties" xmlns:vt="http://schemas.openxmlformats.org/officeDocument/2006/docPropsVTypes">
  <Template>TM04033925[[fn=Droppe]]</Template>
  <TotalTime>204</TotalTime>
  <Words>990</Words>
  <Application>Microsoft Office PowerPoint</Application>
  <PresentationFormat>Bildspel på skärmen (4:3)</PresentationFormat>
  <Paragraphs>77</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Tw Cen MT</vt:lpstr>
      <vt:lpstr>Droppe</vt:lpstr>
      <vt:lpstr>Arbetsmiljölagen(1977:1160), AML</vt:lpstr>
      <vt:lpstr>AML</vt:lpstr>
      <vt:lpstr>AML</vt:lpstr>
      <vt:lpstr>AFS 2015:4 (OSA)</vt:lpstr>
      <vt:lpstr>Arbetsgivarens ansvar och skyldigheter</vt:lpstr>
      <vt:lpstr>Arbetsgivarens ansvar och skyldigheter forts.</vt:lpstr>
      <vt:lpstr>Arbetstagarens skyldigheter</vt:lpstr>
      <vt:lpstr>Skyddsorganisationen, skyddsombudets befogenheter</vt:lpstr>
      <vt:lpstr>Skyddsombudet – SO/HSO</vt:lpstr>
      <vt:lpstr>Skyddsombudets befogenheter forts.</vt:lpstr>
      <vt:lpstr>Straffansvar, sanktioner och rättegång</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Arbetsmiljölagen(1977:1160), AML</dc:title>
  <dc:creator>Pher Widén</dc:creator>
  <cp:lastModifiedBy>Pher Widen</cp:lastModifiedBy>
  <cp:revision>52</cp:revision>
  <dcterms:created xsi:type="dcterms:W3CDTF">2016-09-18T08:21:23Z</dcterms:created>
  <dcterms:modified xsi:type="dcterms:W3CDTF">2019-08-16T21:51:23Z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0x010100CEC2AC1123BD4E4EAD5D3F5B4ABCABCA</vt:lpwstr>
  </property>
</Properties>
</file>